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58" r:id="rId5"/>
    <p:sldId id="261" r:id="rId6"/>
    <p:sldId id="262" r:id="rId7"/>
    <p:sldId id="263" r:id="rId8"/>
    <p:sldId id="264" r:id="rId9"/>
    <p:sldId id="269" r:id="rId10"/>
    <p:sldId id="265" r:id="rId11"/>
    <p:sldId id="270" r:id="rId12"/>
    <p:sldId id="271" r:id="rId13"/>
    <p:sldId id="272" r:id="rId14"/>
    <p:sldId id="273" r:id="rId15"/>
    <p:sldId id="267" r:id="rId16"/>
    <p:sldId id="266" r:id="rId17"/>
    <p:sldId id="26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84DC"/>
    <a:srgbClr val="3124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0" d="100"/>
          <a:sy n="80" d="100"/>
        </p:scale>
        <p:origin x="5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257482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4189431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3279284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2302179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66068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4147868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159861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2121554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3845386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374534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9E76EE8-A5DE-4BA1-8859-6F9415C8C0E0}" type="datetimeFigureOut">
              <a:rPr lang="zh-CN" altLang="en-US" smtClean="0"/>
              <a:t>2020/8/21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2428112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76EE8-A5DE-4BA1-8859-6F9415C8C0E0}" type="datetimeFigureOut">
              <a:rPr lang="zh-CN" altLang="en-US" smtClean="0"/>
              <a:t>2020/8/21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B2E11A-5008-46A5-BEC4-EE268FC992DE}" type="slidenum">
              <a:rPr lang="zh-CN" altLang="en-US" smtClean="0"/>
              <a:t>‹#›</a:t>
            </a:fld>
            <a:endParaRPr lang="zh-CN" altLang="en-US"/>
          </a:p>
        </p:txBody>
      </p:sp>
    </p:spTree>
    <p:extLst>
      <p:ext uri="{BB962C8B-B14F-4D97-AF65-F5344CB8AC3E}">
        <p14:creationId xmlns:p14="http://schemas.microsoft.com/office/powerpoint/2010/main" val="2043444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4908" r="8176"/>
          <a:stretch/>
        </p:blipFill>
        <p:spPr>
          <a:xfrm>
            <a:off x="0" y="0"/>
            <a:ext cx="12187825" cy="6858000"/>
          </a:xfrm>
          <a:prstGeom prst="rect">
            <a:avLst/>
          </a:prstGeom>
        </p:spPr>
      </p:pic>
      <p:sp>
        <p:nvSpPr>
          <p:cNvPr id="2" name="标题 1"/>
          <p:cNvSpPr>
            <a:spLocks noGrp="1"/>
          </p:cNvSpPr>
          <p:nvPr>
            <p:ph type="ctrTitle"/>
          </p:nvPr>
        </p:nvSpPr>
        <p:spPr>
          <a:xfrm>
            <a:off x="1524000" y="1485618"/>
            <a:ext cx="9144000" cy="2387600"/>
          </a:xfrm>
        </p:spPr>
        <p:txBody>
          <a:bodyPr>
            <a:normAutofit/>
          </a:bodyPr>
          <a:lstStyle/>
          <a:p>
            <a:r>
              <a:rPr lang="zh-CN" altLang="en-US" sz="4400" b="1" dirty="0">
                <a:solidFill>
                  <a:schemeClr val="bg1"/>
                </a:solidFill>
                <a:latin typeface="华文琥珀" panose="02010800040101010101" pitchFamily="2" charset="-122"/>
                <a:ea typeface="华文琥珀" panose="02010800040101010101" pitchFamily="2" charset="-122"/>
              </a:rPr>
              <a:t>达芬奇游戏创作大赛</a:t>
            </a:r>
          </a:p>
        </p:txBody>
      </p:sp>
      <p:sp>
        <p:nvSpPr>
          <p:cNvPr id="3" name="副标题 2"/>
          <p:cNvSpPr>
            <a:spLocks noGrp="1"/>
          </p:cNvSpPr>
          <p:nvPr>
            <p:ph type="subTitle" idx="1"/>
          </p:nvPr>
        </p:nvSpPr>
        <p:spPr>
          <a:xfrm>
            <a:off x="1524000" y="4040449"/>
            <a:ext cx="9144000" cy="1655762"/>
          </a:xfrm>
        </p:spPr>
        <p:txBody>
          <a:bodyPr/>
          <a:lstStyle/>
          <a:p>
            <a:r>
              <a:rPr lang="zh-CN" altLang="en-US" dirty="0">
                <a:solidFill>
                  <a:schemeClr val="bg1"/>
                </a:solidFill>
              </a:rPr>
              <a:t>作品展示</a:t>
            </a:r>
          </a:p>
        </p:txBody>
      </p:sp>
    </p:spTree>
    <p:extLst>
      <p:ext uri="{BB962C8B-B14F-4D97-AF65-F5344CB8AC3E}">
        <p14:creationId xmlns:p14="http://schemas.microsoft.com/office/powerpoint/2010/main" val="1146040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4950062" y="3378969"/>
            <a:ext cx="2247443" cy="663166"/>
          </a:xfrm>
        </p:spPr>
        <p:txBody>
          <a:bodyPr>
            <a:normAutofit/>
          </a:bodyPr>
          <a:lstStyle/>
          <a:p>
            <a:r>
              <a:rPr lang="en-US" altLang="zh-CN" b="1" dirty="0">
                <a:solidFill>
                  <a:schemeClr val="bg1"/>
                </a:solidFill>
                <a:latin typeface="华文琥珀" panose="02010800040101010101" pitchFamily="2" charset="-122"/>
                <a:ea typeface="华文琥珀" panose="02010800040101010101" pitchFamily="2" charset="-122"/>
              </a:rPr>
              <a:t>3.</a:t>
            </a:r>
            <a:r>
              <a:rPr lang="zh-CN" altLang="en-US" b="1" dirty="0">
                <a:solidFill>
                  <a:schemeClr val="bg1"/>
                </a:solidFill>
                <a:latin typeface="华文琥珀" panose="02010800040101010101" pitchFamily="2" charset="-122"/>
                <a:ea typeface="华文琥珀" panose="02010800040101010101" pitchFamily="2" charset="-122"/>
              </a:rPr>
              <a:t>游戏展示</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460" y="3873515"/>
            <a:ext cx="1820473" cy="1024016"/>
          </a:xfrm>
          <a:prstGeom prst="rect">
            <a:avLst/>
          </a:prstGeom>
        </p:spPr>
      </p:pic>
    </p:spTree>
    <p:extLst>
      <p:ext uri="{BB962C8B-B14F-4D97-AF65-F5344CB8AC3E}">
        <p14:creationId xmlns:p14="http://schemas.microsoft.com/office/powerpoint/2010/main" val="1329482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67308943-AE15-4A6A-8C1A-1C52085A87B8}"/>
              </a:ext>
            </a:extLst>
          </p:cNvPr>
          <p:cNvSpPr>
            <a:spLocks noGrp="1"/>
          </p:cNvSpPr>
          <p:nvPr>
            <p:ph type="body" sz="half" idx="2"/>
          </p:nvPr>
        </p:nvSpPr>
        <p:spPr>
          <a:xfrm>
            <a:off x="562772" y="3429000"/>
            <a:ext cx="3752053" cy="1085850"/>
          </a:xfrm>
        </p:spPr>
        <p:txBody>
          <a:bodyPr/>
          <a:lstStyle/>
          <a:p>
            <a:r>
              <a:rPr lang="zh-CN" altLang="en-US" dirty="0"/>
              <a:t>这是游戏里的一个主题场景：走廊，玩家会多次重复在走廊里前进，调查不同的房间。通过墙上的壁纸和昏暗、闪烁的光线来塑造较为压抑的氛围。</a:t>
            </a:r>
          </a:p>
        </p:txBody>
      </p:sp>
      <p:pic>
        <p:nvPicPr>
          <p:cNvPr id="3" name="图片 2">
            <a:extLst>
              <a:ext uri="{FF2B5EF4-FFF2-40B4-BE49-F238E27FC236}">
                <a16:creationId xmlns:a16="http://schemas.microsoft.com/office/drawing/2014/main" id="{F46D1C2F-1604-40E1-8A71-57A16ADCD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193" y="1652630"/>
            <a:ext cx="6831035" cy="3984771"/>
          </a:xfrm>
          <a:prstGeom prst="rect">
            <a:avLst/>
          </a:prstGeom>
        </p:spPr>
      </p:pic>
      <p:sp>
        <p:nvSpPr>
          <p:cNvPr id="5" name="标题 1">
            <a:extLst>
              <a:ext uri="{FF2B5EF4-FFF2-40B4-BE49-F238E27FC236}">
                <a16:creationId xmlns:a16="http://schemas.microsoft.com/office/drawing/2014/main" id="{1A9ACFCD-E457-459D-8886-1D929A9592C7}"/>
              </a:ext>
            </a:extLst>
          </p:cNvPr>
          <p:cNvSpPr>
            <a:spLocks noGrp="1"/>
          </p:cNvSpPr>
          <p:nvPr>
            <p:ph type="title"/>
          </p:nvPr>
        </p:nvSpPr>
        <p:spPr>
          <a:xfrm>
            <a:off x="7700726" y="971709"/>
            <a:ext cx="2244347" cy="504008"/>
          </a:xfrm>
        </p:spPr>
        <p:txBody>
          <a:bodyPr>
            <a:normAutofit/>
          </a:bodyPr>
          <a:lstStyle/>
          <a:p>
            <a:r>
              <a:rPr lang="en-US" altLang="zh-CN" sz="2400" b="1" dirty="0"/>
              <a:t>3.</a:t>
            </a:r>
            <a:r>
              <a:rPr lang="zh-CN" altLang="en-US" sz="2400" b="1" dirty="0"/>
              <a:t>游戏内容展示</a:t>
            </a:r>
          </a:p>
        </p:txBody>
      </p:sp>
    </p:spTree>
    <p:extLst>
      <p:ext uri="{BB962C8B-B14F-4D97-AF65-F5344CB8AC3E}">
        <p14:creationId xmlns:p14="http://schemas.microsoft.com/office/powerpoint/2010/main" val="1205097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5EF9D55-EF25-4B27-911C-FC2DCCE9A872}"/>
              </a:ext>
            </a:extLst>
          </p:cNvPr>
          <p:cNvSpPr>
            <a:spLocks noGrp="1"/>
          </p:cNvSpPr>
          <p:nvPr>
            <p:ph type="body" sz="half" idx="2"/>
          </p:nvPr>
        </p:nvSpPr>
        <p:spPr>
          <a:xfrm>
            <a:off x="839789" y="3429000"/>
            <a:ext cx="3751262" cy="1057275"/>
          </a:xfrm>
        </p:spPr>
        <p:txBody>
          <a:bodyPr/>
          <a:lstStyle/>
          <a:p>
            <a:r>
              <a:rPr lang="zh-CN" altLang="en-US" dirty="0"/>
              <a:t>这是一个房间内的一个部分场景，游戏中存在一定的解密环节，往往需要与环境互动或观察地图物件来获得提示与线索，也设有部分</a:t>
            </a:r>
            <a:r>
              <a:rPr lang="en-US" altLang="zh-CN" dirty="0"/>
              <a:t>jump scare</a:t>
            </a:r>
            <a:r>
              <a:rPr lang="zh-CN" altLang="en-US" dirty="0"/>
              <a:t>机关。</a:t>
            </a:r>
          </a:p>
        </p:txBody>
      </p:sp>
      <p:pic>
        <p:nvPicPr>
          <p:cNvPr id="10" name="图片 9">
            <a:extLst>
              <a:ext uri="{FF2B5EF4-FFF2-40B4-BE49-F238E27FC236}">
                <a16:creationId xmlns:a16="http://schemas.microsoft.com/office/drawing/2014/main" id="{26B6CFA4-FFB0-4D3A-A19D-28CAF8708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655" y="1800224"/>
            <a:ext cx="7027240" cy="4105275"/>
          </a:xfrm>
          <a:prstGeom prst="rect">
            <a:avLst/>
          </a:prstGeom>
        </p:spPr>
      </p:pic>
      <p:sp>
        <p:nvSpPr>
          <p:cNvPr id="11" name="标题 1">
            <a:extLst>
              <a:ext uri="{FF2B5EF4-FFF2-40B4-BE49-F238E27FC236}">
                <a16:creationId xmlns:a16="http://schemas.microsoft.com/office/drawing/2014/main" id="{5765B1DD-8E43-48FF-826D-13E305E8494E}"/>
              </a:ext>
            </a:extLst>
          </p:cNvPr>
          <p:cNvSpPr>
            <a:spLocks noGrp="1"/>
          </p:cNvSpPr>
          <p:nvPr>
            <p:ph type="title"/>
          </p:nvPr>
        </p:nvSpPr>
        <p:spPr>
          <a:xfrm>
            <a:off x="7700726" y="971709"/>
            <a:ext cx="2244347" cy="504008"/>
          </a:xfrm>
        </p:spPr>
        <p:txBody>
          <a:bodyPr>
            <a:normAutofit/>
          </a:bodyPr>
          <a:lstStyle/>
          <a:p>
            <a:r>
              <a:rPr lang="en-US" altLang="zh-CN" sz="2400" b="1" dirty="0"/>
              <a:t>3.</a:t>
            </a:r>
            <a:r>
              <a:rPr lang="zh-CN" altLang="en-US" sz="2400" b="1" dirty="0"/>
              <a:t>游戏内容展示</a:t>
            </a:r>
          </a:p>
        </p:txBody>
      </p:sp>
    </p:spTree>
    <p:extLst>
      <p:ext uri="{BB962C8B-B14F-4D97-AF65-F5344CB8AC3E}">
        <p14:creationId xmlns:p14="http://schemas.microsoft.com/office/powerpoint/2010/main" val="964296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08403ED-EFC7-4D0B-AE40-E97709CC0BB1}"/>
              </a:ext>
            </a:extLst>
          </p:cNvPr>
          <p:cNvSpPr>
            <a:spLocks noGrp="1"/>
          </p:cNvSpPr>
          <p:nvPr>
            <p:ph type="body" sz="half" idx="2"/>
          </p:nvPr>
        </p:nvSpPr>
        <p:spPr>
          <a:xfrm>
            <a:off x="7206402" y="5003005"/>
            <a:ext cx="3617912" cy="1458913"/>
          </a:xfrm>
        </p:spPr>
        <p:txBody>
          <a:bodyPr/>
          <a:lstStyle/>
          <a:p>
            <a:r>
              <a:rPr lang="zh-CN" altLang="en-US" dirty="0"/>
              <a:t>这是同一房间内在不同的光照情况下房间的不同效果，通过随剧情推进改变光照或设置闪烁效果可以在保证游戏顺利进行的同时给人以紧张、恐怖的心里感觉。</a:t>
            </a:r>
          </a:p>
        </p:txBody>
      </p:sp>
      <p:pic>
        <p:nvPicPr>
          <p:cNvPr id="8" name="图片 7">
            <a:extLst>
              <a:ext uri="{FF2B5EF4-FFF2-40B4-BE49-F238E27FC236}">
                <a16:creationId xmlns:a16="http://schemas.microsoft.com/office/drawing/2014/main" id="{E0B60D14-E382-4398-B6BA-E3A4AD4CEE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15" y="1673292"/>
            <a:ext cx="5203286" cy="3019425"/>
          </a:xfrm>
          <a:prstGeom prst="rect">
            <a:avLst/>
          </a:prstGeom>
        </p:spPr>
      </p:pic>
      <p:pic>
        <p:nvPicPr>
          <p:cNvPr id="16" name="图片 15">
            <a:extLst>
              <a:ext uri="{FF2B5EF4-FFF2-40B4-BE49-F238E27FC236}">
                <a16:creationId xmlns:a16="http://schemas.microsoft.com/office/drawing/2014/main" id="{8B9F679D-1619-4281-8B13-E25E327C6F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24" y="3318668"/>
            <a:ext cx="5424163" cy="3143250"/>
          </a:xfrm>
          <a:prstGeom prst="rect">
            <a:avLst/>
          </a:prstGeom>
        </p:spPr>
      </p:pic>
      <p:sp>
        <p:nvSpPr>
          <p:cNvPr id="17" name="标题 1">
            <a:extLst>
              <a:ext uri="{FF2B5EF4-FFF2-40B4-BE49-F238E27FC236}">
                <a16:creationId xmlns:a16="http://schemas.microsoft.com/office/drawing/2014/main" id="{FF5526D8-6DE8-43CD-A2B7-EEFA264CFBFC}"/>
              </a:ext>
            </a:extLst>
          </p:cNvPr>
          <p:cNvSpPr>
            <a:spLocks noGrp="1"/>
          </p:cNvSpPr>
          <p:nvPr>
            <p:ph type="title"/>
          </p:nvPr>
        </p:nvSpPr>
        <p:spPr>
          <a:xfrm>
            <a:off x="7700726" y="971709"/>
            <a:ext cx="2244347" cy="504008"/>
          </a:xfrm>
        </p:spPr>
        <p:txBody>
          <a:bodyPr>
            <a:normAutofit/>
          </a:bodyPr>
          <a:lstStyle/>
          <a:p>
            <a:r>
              <a:rPr lang="en-US" altLang="zh-CN" sz="2400" b="1" dirty="0"/>
              <a:t>3.</a:t>
            </a:r>
            <a:r>
              <a:rPr lang="zh-CN" altLang="en-US" sz="2400" b="1" dirty="0"/>
              <a:t>游戏内容展示</a:t>
            </a:r>
          </a:p>
        </p:txBody>
      </p:sp>
    </p:spTree>
    <p:extLst>
      <p:ext uri="{BB962C8B-B14F-4D97-AF65-F5344CB8AC3E}">
        <p14:creationId xmlns:p14="http://schemas.microsoft.com/office/powerpoint/2010/main" val="2646030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45F063A-6717-4256-9778-2292B6646D76}"/>
              </a:ext>
            </a:extLst>
          </p:cNvPr>
          <p:cNvSpPr>
            <a:spLocks noGrp="1"/>
          </p:cNvSpPr>
          <p:nvPr>
            <p:ph type="body" sz="half" idx="2"/>
          </p:nvPr>
        </p:nvSpPr>
        <p:spPr>
          <a:xfrm>
            <a:off x="6876173" y="4201708"/>
            <a:ext cx="4184816" cy="1684583"/>
          </a:xfrm>
        </p:spPr>
        <p:txBody>
          <a:bodyPr>
            <a:normAutofit/>
          </a:bodyPr>
          <a:lstStyle/>
          <a:p>
            <a:r>
              <a:rPr lang="zh-CN" altLang="en-US" dirty="0"/>
              <a:t>游戏中玩家的任务除了找回记忆和真相这一主线以外还存在暗线，而推动剧情、发展暗线主要还是以文字暗示的方式，如日记等文件的内容、主人公的心理活动等。相较于其他的表现方式，文字表达能够具有更强的隐喻性、对人物的心理变化也能刻画的更细致。</a:t>
            </a:r>
            <a:endParaRPr lang="en-US" altLang="zh-CN" dirty="0"/>
          </a:p>
        </p:txBody>
      </p:sp>
      <p:sp>
        <p:nvSpPr>
          <p:cNvPr id="5" name="标题 1">
            <a:extLst>
              <a:ext uri="{FF2B5EF4-FFF2-40B4-BE49-F238E27FC236}">
                <a16:creationId xmlns:a16="http://schemas.microsoft.com/office/drawing/2014/main" id="{E77C9966-275E-4EA1-A4ED-891898EC3303}"/>
              </a:ext>
            </a:extLst>
          </p:cNvPr>
          <p:cNvSpPr>
            <a:spLocks noGrp="1"/>
          </p:cNvSpPr>
          <p:nvPr>
            <p:ph type="title"/>
          </p:nvPr>
        </p:nvSpPr>
        <p:spPr>
          <a:xfrm>
            <a:off x="7700726" y="971709"/>
            <a:ext cx="2244347" cy="504008"/>
          </a:xfrm>
        </p:spPr>
        <p:txBody>
          <a:bodyPr>
            <a:normAutofit/>
          </a:bodyPr>
          <a:lstStyle/>
          <a:p>
            <a:r>
              <a:rPr lang="en-US" altLang="zh-CN" sz="2400" b="1" dirty="0"/>
              <a:t>3.</a:t>
            </a:r>
            <a:r>
              <a:rPr lang="zh-CN" altLang="en-US" sz="2400" b="1" dirty="0"/>
              <a:t>游戏内容展示</a:t>
            </a:r>
          </a:p>
        </p:txBody>
      </p:sp>
      <p:pic>
        <p:nvPicPr>
          <p:cNvPr id="7" name="图片 6">
            <a:extLst>
              <a:ext uri="{FF2B5EF4-FFF2-40B4-BE49-F238E27FC236}">
                <a16:creationId xmlns:a16="http://schemas.microsoft.com/office/drawing/2014/main" id="{3E4749F6-2BE9-413C-A683-5EC8CA03F8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463" y="2708874"/>
            <a:ext cx="5027394" cy="2942567"/>
          </a:xfrm>
          <a:prstGeom prst="rect">
            <a:avLst/>
          </a:prstGeom>
        </p:spPr>
      </p:pic>
      <p:pic>
        <p:nvPicPr>
          <p:cNvPr id="9" name="图片 8">
            <a:extLst>
              <a:ext uri="{FF2B5EF4-FFF2-40B4-BE49-F238E27FC236}">
                <a16:creationId xmlns:a16="http://schemas.microsoft.com/office/drawing/2014/main" id="{381A3E6C-B375-4776-9DE4-2C371463B1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6173" y="1492654"/>
            <a:ext cx="4184816" cy="2432440"/>
          </a:xfrm>
          <a:prstGeom prst="rect">
            <a:avLst/>
          </a:prstGeom>
        </p:spPr>
      </p:pic>
    </p:spTree>
    <p:extLst>
      <p:ext uri="{BB962C8B-B14F-4D97-AF65-F5344CB8AC3E}">
        <p14:creationId xmlns:p14="http://schemas.microsoft.com/office/powerpoint/2010/main" val="2273024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4884748" y="3378969"/>
            <a:ext cx="2247443" cy="663166"/>
          </a:xfrm>
        </p:spPr>
        <p:txBody>
          <a:bodyPr>
            <a:normAutofit/>
          </a:bodyPr>
          <a:lstStyle/>
          <a:p>
            <a:r>
              <a:rPr lang="en-US" altLang="zh-CN" b="1" dirty="0">
                <a:solidFill>
                  <a:schemeClr val="bg1"/>
                </a:solidFill>
                <a:latin typeface="华文琥珀" panose="02010800040101010101" pitchFamily="2" charset="-122"/>
                <a:ea typeface="华文琥珀" panose="02010800040101010101" pitchFamily="2" charset="-122"/>
              </a:rPr>
              <a:t>4.</a:t>
            </a:r>
            <a:r>
              <a:rPr lang="zh-CN" altLang="en-US" b="1" dirty="0">
                <a:solidFill>
                  <a:schemeClr val="bg1"/>
                </a:solidFill>
                <a:latin typeface="华文琥珀" panose="02010800040101010101" pitchFamily="2" charset="-122"/>
                <a:ea typeface="华文琥珀" panose="02010800040101010101" pitchFamily="2" charset="-122"/>
              </a:rPr>
              <a:t>自由发挥</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460" y="3873515"/>
            <a:ext cx="1820473" cy="1024016"/>
          </a:xfrm>
          <a:prstGeom prst="rect">
            <a:avLst/>
          </a:prstGeom>
        </p:spPr>
      </p:pic>
    </p:spTree>
    <p:extLst>
      <p:ext uri="{BB962C8B-B14F-4D97-AF65-F5344CB8AC3E}">
        <p14:creationId xmlns:p14="http://schemas.microsoft.com/office/powerpoint/2010/main" val="2782320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939056" y="2324817"/>
            <a:ext cx="10414744" cy="3693319"/>
          </a:xfrm>
          <a:prstGeom prst="rect">
            <a:avLst/>
          </a:prstGeom>
          <a:noFill/>
        </p:spPr>
        <p:txBody>
          <a:bodyPr wrap="square" rtlCol="0">
            <a:spAutoFit/>
          </a:bodyPr>
          <a:lstStyle/>
          <a:p>
            <a:r>
              <a:rPr lang="zh-CN" altLang="en-US" dirty="0"/>
              <a:t>关于这次开发过程的一点感想：</a:t>
            </a:r>
            <a:endParaRPr lang="en-US" altLang="zh-CN" dirty="0"/>
          </a:p>
          <a:p>
            <a:r>
              <a:rPr lang="en-US" altLang="zh-CN" strike="sngStrike" dirty="0"/>
              <a:t>1</a:t>
            </a:r>
            <a:r>
              <a:rPr lang="zh-CN" altLang="en-US" strike="sngStrike" dirty="0"/>
              <a:t>、终于理解了为什么美术老师当年只给我及格。</a:t>
            </a:r>
            <a:endParaRPr lang="en-US" altLang="zh-CN" strike="sngStrike" dirty="0"/>
          </a:p>
          <a:p>
            <a:r>
              <a:rPr lang="en-US" altLang="zh-CN" strike="sngStrike" dirty="0"/>
              <a:t>2</a:t>
            </a:r>
            <a:r>
              <a:rPr lang="zh-CN" altLang="en-US" strike="sngStrike" dirty="0"/>
              <a:t>、时间管理是门技术活。</a:t>
            </a:r>
            <a:endParaRPr lang="en-US" altLang="zh-CN" strike="sngStrike" dirty="0"/>
          </a:p>
          <a:p>
            <a:r>
              <a:rPr lang="zh-CN" altLang="en-US" dirty="0"/>
              <a:t>从最初的策划案到现在的</a:t>
            </a:r>
            <a:r>
              <a:rPr lang="en-US" altLang="zh-CN" dirty="0"/>
              <a:t>demo</a:t>
            </a:r>
            <a:r>
              <a:rPr lang="zh-CN" altLang="en-US" dirty="0"/>
              <a:t>，在剧情设定上进行了很多改动，从只有一个梗概到完整的故事描写，再到设置暗线和伏笔、设计文案，想要有一个逻辑完备并且能和游戏玩法联动的剧情十分困难。开发过程中也常常会遇到因为技术原因而无法实现原来的构想的情况，因此实现的互动方式十分有限，尽管完成了</a:t>
            </a:r>
            <a:r>
              <a:rPr lang="en-US" altLang="zh-CN" dirty="0"/>
              <a:t>demo</a:t>
            </a:r>
            <a:r>
              <a:rPr lang="zh-CN" altLang="en-US" dirty="0"/>
              <a:t>，还是存在能改进的地方和某些未解决的问题。</a:t>
            </a:r>
            <a:endParaRPr lang="en-US" altLang="zh-CN" dirty="0"/>
          </a:p>
          <a:p>
            <a:r>
              <a:rPr lang="zh-CN" altLang="en-US" dirty="0"/>
              <a:t>然后是关于编辑器，使用体验还是比较流畅的，但是闪退问题时常会发生</a:t>
            </a:r>
            <a:r>
              <a:rPr lang="zh-CN" altLang="en-US" strike="sngStrike" dirty="0"/>
              <a:t>（帮助养成随手保存的好习惯）</a:t>
            </a:r>
            <a:r>
              <a:rPr lang="zh-CN" altLang="en-US" dirty="0"/>
              <a:t>，自动保存的功能一定程度上缓解了问题</a:t>
            </a:r>
            <a:r>
              <a:rPr lang="zh-CN" altLang="en-US" strike="sngStrike" dirty="0"/>
              <a:t>，（</a:t>
            </a:r>
            <a:r>
              <a:rPr lang="en-US" altLang="zh-CN" strike="sngStrike" dirty="0"/>
              <a:t>Autosave_</a:t>
            </a:r>
            <a:r>
              <a:rPr lang="zh-CN" altLang="en-US" strike="sngStrike" dirty="0"/>
              <a:t>套娃）</a:t>
            </a:r>
            <a:r>
              <a:rPr lang="zh-CN" altLang="en-US" dirty="0"/>
              <a:t>但还是会有更新丢失的风险。</a:t>
            </a:r>
            <a:endParaRPr lang="en-US" altLang="zh-CN" dirty="0"/>
          </a:p>
          <a:p>
            <a:r>
              <a:rPr lang="zh-CN" altLang="en-US" dirty="0"/>
              <a:t>关于</a:t>
            </a:r>
            <a:r>
              <a:rPr lang="en-US" altLang="zh-CN" dirty="0"/>
              <a:t>demo</a:t>
            </a:r>
            <a:r>
              <a:rPr lang="zh-CN" altLang="en-US" dirty="0"/>
              <a:t>：可能是适配手游的缘故，第一人称下在电脑上调整视角、出发和点击按钮的操作有些困难，但使用摇杆和触屏操作会流畅很多。游戏实际流程并不长，但除了显性表达出来的内容，隐藏在文字里的信息量是较大的，需要玩家思考理解才能明白游戏想表达的全貌。</a:t>
            </a:r>
            <a:r>
              <a:rPr lang="zh-CN" altLang="en-US" strike="sngStrike" dirty="0"/>
              <a:t>（设想得很美好，请以实物为准）</a:t>
            </a:r>
            <a:endParaRPr lang="en-US" altLang="zh-CN" strike="sngStrike" dirty="0"/>
          </a:p>
        </p:txBody>
      </p:sp>
      <p:sp>
        <p:nvSpPr>
          <p:cNvPr id="5" name="标题 1">
            <a:extLst>
              <a:ext uri="{FF2B5EF4-FFF2-40B4-BE49-F238E27FC236}">
                <a16:creationId xmlns:a16="http://schemas.microsoft.com/office/drawing/2014/main" id="{A0987E40-4F28-429B-9FB7-0738221B624F}"/>
              </a:ext>
            </a:extLst>
          </p:cNvPr>
          <p:cNvSpPr>
            <a:spLocks noGrp="1"/>
          </p:cNvSpPr>
          <p:nvPr>
            <p:ph type="title"/>
          </p:nvPr>
        </p:nvSpPr>
        <p:spPr>
          <a:xfrm>
            <a:off x="7700726" y="971709"/>
            <a:ext cx="2244347" cy="504008"/>
          </a:xfrm>
        </p:spPr>
        <p:txBody>
          <a:bodyPr>
            <a:normAutofit/>
          </a:bodyPr>
          <a:lstStyle/>
          <a:p>
            <a:r>
              <a:rPr lang="en-US" altLang="zh-CN" sz="2400" b="1" dirty="0"/>
              <a:t>4.</a:t>
            </a:r>
            <a:r>
              <a:rPr lang="zh-CN" altLang="en-US" sz="2400" b="1" dirty="0"/>
              <a:t>自由发挥</a:t>
            </a:r>
          </a:p>
        </p:txBody>
      </p:sp>
    </p:spTree>
    <p:extLst>
      <p:ext uri="{BB962C8B-B14F-4D97-AF65-F5344CB8AC3E}">
        <p14:creationId xmlns:p14="http://schemas.microsoft.com/office/powerpoint/2010/main" val="207342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4908" r="8176"/>
          <a:stretch/>
        </p:blipFill>
        <p:spPr>
          <a:xfrm>
            <a:off x="0" y="0"/>
            <a:ext cx="12187825" cy="6858000"/>
          </a:xfrm>
          <a:prstGeom prst="rect">
            <a:avLst/>
          </a:prstGeom>
        </p:spPr>
      </p:pic>
      <p:sp>
        <p:nvSpPr>
          <p:cNvPr id="2" name="标题 1"/>
          <p:cNvSpPr>
            <a:spLocks noGrp="1"/>
          </p:cNvSpPr>
          <p:nvPr>
            <p:ph type="ctrTitle"/>
          </p:nvPr>
        </p:nvSpPr>
        <p:spPr>
          <a:xfrm>
            <a:off x="1524000" y="1485618"/>
            <a:ext cx="9144000" cy="2387600"/>
          </a:xfrm>
        </p:spPr>
        <p:txBody>
          <a:bodyPr>
            <a:normAutofit/>
          </a:bodyPr>
          <a:lstStyle/>
          <a:p>
            <a:r>
              <a:rPr lang="en-US" altLang="zh-CN" sz="4400" b="1" dirty="0">
                <a:solidFill>
                  <a:schemeClr val="bg1"/>
                </a:solidFill>
                <a:latin typeface="华文琥珀" panose="02010800040101010101" pitchFamily="2" charset="-122"/>
                <a:ea typeface="华文琥珀" panose="02010800040101010101" pitchFamily="2" charset="-122"/>
              </a:rPr>
              <a:t>THANK YOU</a:t>
            </a:r>
            <a:endParaRPr lang="zh-CN" altLang="en-US" sz="4400" b="1" dirty="0">
              <a:solidFill>
                <a:schemeClr val="bg1"/>
              </a:solidFill>
              <a:latin typeface="华文琥珀" panose="02010800040101010101" pitchFamily="2" charset="-122"/>
              <a:ea typeface="华文琥珀" panose="02010800040101010101" pitchFamily="2" charset="-122"/>
            </a:endParaRPr>
          </a:p>
        </p:txBody>
      </p:sp>
      <p:sp>
        <p:nvSpPr>
          <p:cNvPr id="3" name="副标题 2"/>
          <p:cNvSpPr>
            <a:spLocks noGrp="1"/>
          </p:cNvSpPr>
          <p:nvPr>
            <p:ph type="subTitle" idx="1"/>
          </p:nvPr>
        </p:nvSpPr>
        <p:spPr>
          <a:xfrm>
            <a:off x="1524000" y="4040449"/>
            <a:ext cx="9144000" cy="1655762"/>
          </a:xfrm>
        </p:spPr>
        <p:txBody>
          <a:bodyPr/>
          <a:lstStyle/>
          <a:p>
            <a:r>
              <a:rPr lang="en-US" altLang="zh-CN" dirty="0">
                <a:solidFill>
                  <a:schemeClr val="bg1"/>
                </a:solidFill>
              </a:rPr>
              <a:t>2020.08.20</a:t>
            </a:r>
          </a:p>
        </p:txBody>
      </p:sp>
    </p:spTree>
    <p:extLst>
      <p:ext uri="{BB962C8B-B14F-4D97-AF65-F5344CB8AC3E}">
        <p14:creationId xmlns:p14="http://schemas.microsoft.com/office/powerpoint/2010/main" val="1369812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2062007" y="3424237"/>
            <a:ext cx="1133867" cy="663166"/>
          </a:xfrm>
        </p:spPr>
        <p:txBody>
          <a:bodyPr>
            <a:normAutofit/>
          </a:bodyPr>
          <a:lstStyle/>
          <a:p>
            <a:r>
              <a:rPr lang="zh-CN" altLang="en-US" b="1" dirty="0">
                <a:solidFill>
                  <a:schemeClr val="bg1"/>
                </a:solidFill>
                <a:latin typeface="华文琥珀" panose="02010800040101010101" pitchFamily="2" charset="-122"/>
                <a:ea typeface="华文琥珀" panose="02010800040101010101" pitchFamily="2" charset="-122"/>
              </a:rPr>
              <a:t>目录</a:t>
            </a:r>
          </a:p>
        </p:txBody>
      </p:sp>
      <p:grpSp>
        <p:nvGrpSpPr>
          <p:cNvPr id="10" name="组合 9"/>
          <p:cNvGrpSpPr/>
          <p:nvPr/>
        </p:nvGrpSpPr>
        <p:grpSpPr>
          <a:xfrm>
            <a:off x="5712735" y="2682279"/>
            <a:ext cx="3014806" cy="2239415"/>
            <a:chOff x="5504505" y="2682279"/>
            <a:chExt cx="1774480" cy="2239415"/>
          </a:xfrm>
        </p:grpSpPr>
        <p:sp>
          <p:nvSpPr>
            <p:cNvPr id="7" name="文本框 6"/>
            <p:cNvSpPr txBox="1"/>
            <p:nvPr/>
          </p:nvSpPr>
          <p:spPr>
            <a:xfrm>
              <a:off x="5504506" y="2682279"/>
              <a:ext cx="1774479" cy="461665"/>
            </a:xfrm>
            <a:prstGeom prst="rect">
              <a:avLst/>
            </a:prstGeom>
            <a:noFill/>
          </p:spPr>
          <p:txBody>
            <a:bodyPr wrap="square" rtlCol="0">
              <a:spAutoFit/>
            </a:bodyPr>
            <a:lstStyle/>
            <a:p>
              <a:r>
                <a:rPr lang="en-US" altLang="zh-CN" sz="2400" dirty="0">
                  <a:solidFill>
                    <a:schemeClr val="bg1"/>
                  </a:solidFill>
                </a:rPr>
                <a:t>1.</a:t>
              </a:r>
              <a:r>
                <a:rPr lang="zh-CN" altLang="en-US" sz="2400" dirty="0">
                  <a:solidFill>
                    <a:schemeClr val="bg1"/>
                  </a:solidFill>
                </a:rPr>
                <a:t>团队成员介绍</a:t>
              </a:r>
              <a:endParaRPr lang="en-US" altLang="zh-CN" sz="2400" dirty="0">
                <a:solidFill>
                  <a:schemeClr val="bg1"/>
                </a:solidFill>
              </a:endParaRPr>
            </a:p>
          </p:txBody>
        </p:sp>
        <p:sp>
          <p:nvSpPr>
            <p:cNvPr id="8" name="文本框 7"/>
            <p:cNvSpPr txBox="1"/>
            <p:nvPr/>
          </p:nvSpPr>
          <p:spPr>
            <a:xfrm>
              <a:off x="5504506" y="3571154"/>
              <a:ext cx="1294645" cy="461665"/>
            </a:xfrm>
            <a:prstGeom prst="rect">
              <a:avLst/>
            </a:prstGeom>
            <a:noFill/>
          </p:spPr>
          <p:txBody>
            <a:bodyPr wrap="square" rtlCol="0">
              <a:spAutoFit/>
            </a:bodyPr>
            <a:lstStyle/>
            <a:p>
              <a:r>
                <a:rPr lang="en-US" altLang="zh-CN" sz="2400" dirty="0">
                  <a:solidFill>
                    <a:schemeClr val="bg1"/>
                  </a:solidFill>
                </a:rPr>
                <a:t>2.</a:t>
              </a:r>
              <a:r>
                <a:rPr lang="zh-CN" altLang="en-US" sz="2400" dirty="0">
                  <a:solidFill>
                    <a:schemeClr val="bg1"/>
                  </a:solidFill>
                </a:rPr>
                <a:t>游戏介绍</a:t>
              </a:r>
            </a:p>
          </p:txBody>
        </p:sp>
        <p:sp>
          <p:nvSpPr>
            <p:cNvPr id="9" name="文本框 8"/>
            <p:cNvSpPr txBox="1"/>
            <p:nvPr/>
          </p:nvSpPr>
          <p:spPr>
            <a:xfrm>
              <a:off x="5504505" y="4460029"/>
              <a:ext cx="1774479" cy="461665"/>
            </a:xfrm>
            <a:prstGeom prst="rect">
              <a:avLst/>
            </a:prstGeom>
            <a:noFill/>
          </p:spPr>
          <p:txBody>
            <a:bodyPr wrap="square" rtlCol="0">
              <a:spAutoFit/>
            </a:bodyPr>
            <a:lstStyle/>
            <a:p>
              <a:r>
                <a:rPr lang="en-US" altLang="zh-CN" sz="2400" dirty="0">
                  <a:solidFill>
                    <a:schemeClr val="bg1"/>
                  </a:solidFill>
                </a:rPr>
                <a:t>3.</a:t>
              </a:r>
              <a:r>
                <a:rPr lang="zh-CN" altLang="en-US" sz="2400" dirty="0">
                  <a:solidFill>
                    <a:schemeClr val="bg1"/>
                  </a:solidFill>
                </a:rPr>
                <a:t>游戏内容展示</a:t>
              </a:r>
            </a:p>
          </p:txBody>
        </p:sp>
      </p:grpSp>
    </p:spTree>
    <p:extLst>
      <p:ext uri="{BB962C8B-B14F-4D97-AF65-F5344CB8AC3E}">
        <p14:creationId xmlns:p14="http://schemas.microsoft.com/office/powerpoint/2010/main" val="101611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4488335" y="3369916"/>
            <a:ext cx="3080362" cy="663166"/>
          </a:xfrm>
        </p:spPr>
        <p:txBody>
          <a:bodyPr>
            <a:normAutofit/>
          </a:bodyPr>
          <a:lstStyle/>
          <a:p>
            <a:r>
              <a:rPr lang="en-US" altLang="zh-CN" b="1" dirty="0">
                <a:solidFill>
                  <a:schemeClr val="bg1"/>
                </a:solidFill>
                <a:latin typeface="华文琥珀" panose="02010800040101010101" pitchFamily="2" charset="-122"/>
                <a:ea typeface="华文琥珀" panose="02010800040101010101" pitchFamily="2" charset="-122"/>
              </a:rPr>
              <a:t>1.</a:t>
            </a:r>
            <a:r>
              <a:rPr lang="zh-CN" altLang="en-US" b="1" dirty="0">
                <a:solidFill>
                  <a:schemeClr val="bg1"/>
                </a:solidFill>
                <a:latin typeface="华文琥珀" panose="02010800040101010101" pitchFamily="2" charset="-122"/>
                <a:ea typeface="华文琥珀" panose="02010800040101010101" pitchFamily="2" charset="-122"/>
              </a:rPr>
              <a:t>团队成员介绍</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460" y="3873515"/>
            <a:ext cx="1820473" cy="1024016"/>
          </a:xfrm>
          <a:prstGeom prst="rect">
            <a:avLst/>
          </a:prstGeom>
        </p:spPr>
      </p:pic>
    </p:spTree>
    <p:extLst>
      <p:ext uri="{BB962C8B-B14F-4D97-AF65-F5344CB8AC3E}">
        <p14:creationId xmlns:p14="http://schemas.microsoft.com/office/powerpoint/2010/main" val="2792835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700726" y="971709"/>
            <a:ext cx="2244347" cy="504008"/>
          </a:xfrm>
        </p:spPr>
        <p:txBody>
          <a:bodyPr>
            <a:normAutofit/>
          </a:bodyPr>
          <a:lstStyle/>
          <a:p>
            <a:r>
              <a:rPr lang="en-US" altLang="zh-CN" sz="2400" b="1" dirty="0"/>
              <a:t>1.</a:t>
            </a:r>
            <a:r>
              <a:rPr lang="zh-CN" altLang="en-US" sz="2400" b="1" dirty="0"/>
              <a:t>团队成员介绍</a:t>
            </a:r>
          </a:p>
        </p:txBody>
      </p:sp>
      <p:sp>
        <p:nvSpPr>
          <p:cNvPr id="7" name="文本框 6"/>
          <p:cNvSpPr txBox="1"/>
          <p:nvPr/>
        </p:nvSpPr>
        <p:spPr>
          <a:xfrm>
            <a:off x="927120" y="4745055"/>
            <a:ext cx="1203568" cy="1077218"/>
          </a:xfrm>
          <a:prstGeom prst="rect">
            <a:avLst/>
          </a:prstGeom>
          <a:noFill/>
        </p:spPr>
        <p:txBody>
          <a:bodyPr wrap="square" rtlCol="0">
            <a:spAutoFit/>
          </a:bodyPr>
          <a:lstStyle/>
          <a:p>
            <a:pPr algn="ctr"/>
            <a:r>
              <a:rPr lang="zh-CN" altLang="en-US" sz="1600" dirty="0"/>
              <a:t>金逸</a:t>
            </a:r>
            <a:endParaRPr lang="en-US" altLang="zh-CN" sz="1600" dirty="0"/>
          </a:p>
          <a:p>
            <a:pPr algn="ctr"/>
            <a:r>
              <a:rPr lang="zh-CN" altLang="en-US" sz="1600" dirty="0"/>
              <a:t>南京大学</a:t>
            </a:r>
            <a:endParaRPr lang="en-US" altLang="zh-CN" sz="1600" dirty="0"/>
          </a:p>
          <a:p>
            <a:pPr algn="ctr"/>
            <a:r>
              <a:rPr lang="zh-CN" altLang="en-US" sz="1600" dirty="0"/>
              <a:t>软件工程</a:t>
            </a:r>
            <a:endParaRPr lang="en-US" altLang="zh-CN" sz="1600" dirty="0"/>
          </a:p>
          <a:p>
            <a:pPr algn="ctr"/>
            <a:r>
              <a:rPr lang="zh-CN" altLang="en-US" sz="1600" dirty="0"/>
              <a:t>程序</a:t>
            </a:r>
          </a:p>
        </p:txBody>
      </p:sp>
      <p:sp>
        <p:nvSpPr>
          <p:cNvPr id="10" name="文本框 9"/>
          <p:cNvSpPr txBox="1"/>
          <p:nvPr/>
        </p:nvSpPr>
        <p:spPr>
          <a:xfrm>
            <a:off x="6794125" y="4794285"/>
            <a:ext cx="1203568" cy="1077218"/>
          </a:xfrm>
          <a:prstGeom prst="rect">
            <a:avLst/>
          </a:prstGeom>
          <a:noFill/>
        </p:spPr>
        <p:txBody>
          <a:bodyPr wrap="square" rtlCol="0">
            <a:spAutoFit/>
          </a:bodyPr>
          <a:lstStyle/>
          <a:p>
            <a:pPr algn="ctr"/>
            <a:r>
              <a:rPr lang="zh-CN" altLang="en-US" sz="1600" dirty="0"/>
              <a:t>刘育麟</a:t>
            </a:r>
            <a:endParaRPr lang="en-US" altLang="zh-CN" sz="1600" dirty="0"/>
          </a:p>
          <a:p>
            <a:pPr algn="ctr"/>
            <a:r>
              <a:rPr lang="zh-CN" altLang="en-US" sz="1600" dirty="0"/>
              <a:t>南京大学</a:t>
            </a:r>
            <a:endParaRPr lang="en-US" altLang="zh-CN" sz="1600" dirty="0"/>
          </a:p>
          <a:p>
            <a:pPr algn="ctr"/>
            <a:r>
              <a:rPr lang="zh-CN" altLang="en-US" sz="1600" dirty="0"/>
              <a:t>软件工程</a:t>
            </a:r>
            <a:endParaRPr lang="en-US" altLang="zh-CN" sz="1600" dirty="0"/>
          </a:p>
          <a:p>
            <a:pPr algn="ctr"/>
            <a:r>
              <a:rPr lang="zh-CN" altLang="en-US" sz="1600" dirty="0"/>
              <a:t>程序</a:t>
            </a:r>
          </a:p>
        </p:txBody>
      </p:sp>
      <p:sp>
        <p:nvSpPr>
          <p:cNvPr id="11" name="文本框 10"/>
          <p:cNvSpPr txBox="1"/>
          <p:nvPr/>
        </p:nvSpPr>
        <p:spPr>
          <a:xfrm>
            <a:off x="9707014" y="4794285"/>
            <a:ext cx="1203568" cy="1077218"/>
          </a:xfrm>
          <a:prstGeom prst="rect">
            <a:avLst/>
          </a:prstGeom>
          <a:noFill/>
        </p:spPr>
        <p:txBody>
          <a:bodyPr wrap="square" rtlCol="0">
            <a:spAutoFit/>
          </a:bodyPr>
          <a:lstStyle/>
          <a:p>
            <a:pPr algn="ctr"/>
            <a:r>
              <a:rPr lang="zh-CN" altLang="en-US" sz="1600" dirty="0"/>
              <a:t>林心鹏</a:t>
            </a:r>
            <a:endParaRPr lang="en-US" altLang="zh-CN" sz="1600" dirty="0"/>
          </a:p>
          <a:p>
            <a:pPr algn="ctr"/>
            <a:r>
              <a:rPr lang="zh-CN" altLang="en-US" sz="1600" dirty="0"/>
              <a:t>南京大学</a:t>
            </a:r>
            <a:endParaRPr lang="en-US" altLang="zh-CN" sz="1600" dirty="0"/>
          </a:p>
          <a:p>
            <a:pPr algn="ctr"/>
            <a:r>
              <a:rPr lang="zh-CN" altLang="en-US" sz="1600" dirty="0"/>
              <a:t>软件工程</a:t>
            </a:r>
            <a:endParaRPr lang="en-US" altLang="zh-CN" sz="1600" dirty="0"/>
          </a:p>
          <a:p>
            <a:pPr algn="ctr"/>
            <a:r>
              <a:rPr lang="zh-CN" altLang="en-US" sz="1600" dirty="0"/>
              <a:t>程序</a:t>
            </a:r>
          </a:p>
        </p:txBody>
      </p:sp>
      <p:sp>
        <p:nvSpPr>
          <p:cNvPr id="12" name="文本框 6">
            <a:extLst>
              <a:ext uri="{FF2B5EF4-FFF2-40B4-BE49-F238E27FC236}">
                <a16:creationId xmlns:a16="http://schemas.microsoft.com/office/drawing/2014/main" id="{22690A23-C76E-4EF4-B7F6-8258E3C328E0}"/>
              </a:ext>
            </a:extLst>
          </p:cNvPr>
          <p:cNvSpPr txBox="1"/>
          <p:nvPr/>
        </p:nvSpPr>
        <p:spPr>
          <a:xfrm>
            <a:off x="3881236" y="4794285"/>
            <a:ext cx="1203568" cy="1077218"/>
          </a:xfrm>
          <a:prstGeom prst="rect">
            <a:avLst/>
          </a:prstGeom>
          <a:noFill/>
        </p:spPr>
        <p:txBody>
          <a:bodyPr wrap="square" rtlCol="0">
            <a:spAutoFit/>
          </a:bodyPr>
          <a:lstStyle/>
          <a:p>
            <a:pPr algn="ctr"/>
            <a:r>
              <a:rPr lang="zh-CN" altLang="en-US" sz="1600" dirty="0"/>
              <a:t>刘子仰</a:t>
            </a:r>
            <a:endParaRPr lang="en-US" altLang="zh-CN" sz="1600" dirty="0"/>
          </a:p>
          <a:p>
            <a:pPr algn="ctr"/>
            <a:r>
              <a:rPr lang="zh-CN" altLang="en-US" sz="1600" dirty="0"/>
              <a:t>南京大学</a:t>
            </a:r>
            <a:endParaRPr lang="en-US" altLang="zh-CN" sz="1600" dirty="0"/>
          </a:p>
          <a:p>
            <a:pPr algn="ctr"/>
            <a:r>
              <a:rPr lang="zh-CN" altLang="en-US" sz="1600" dirty="0"/>
              <a:t>软件工程</a:t>
            </a:r>
            <a:endParaRPr lang="en-US" altLang="zh-CN" sz="1600" dirty="0"/>
          </a:p>
          <a:p>
            <a:pPr algn="ctr"/>
            <a:r>
              <a:rPr lang="zh-CN" altLang="en-US" sz="1600" dirty="0"/>
              <a:t>程序</a:t>
            </a:r>
          </a:p>
        </p:txBody>
      </p:sp>
      <p:pic>
        <p:nvPicPr>
          <p:cNvPr id="6" name="图片 5">
            <a:extLst>
              <a:ext uri="{FF2B5EF4-FFF2-40B4-BE49-F238E27FC236}">
                <a16:creationId xmlns:a16="http://schemas.microsoft.com/office/drawing/2014/main" id="{09AE6ABC-38F1-4CF3-859B-6D0742BDC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79" y="2105905"/>
            <a:ext cx="2322456" cy="2322456"/>
          </a:xfrm>
          <a:prstGeom prst="rect">
            <a:avLst/>
          </a:prstGeom>
        </p:spPr>
      </p:pic>
      <p:pic>
        <p:nvPicPr>
          <p:cNvPr id="9" name="图片 8">
            <a:extLst>
              <a:ext uri="{FF2B5EF4-FFF2-40B4-BE49-F238E27FC236}">
                <a16:creationId xmlns:a16="http://schemas.microsoft.com/office/drawing/2014/main" id="{A17E707E-8C35-4FCB-A567-898133E2E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022" y="2105905"/>
            <a:ext cx="2322456" cy="2322456"/>
          </a:xfrm>
          <a:prstGeom prst="rect">
            <a:avLst/>
          </a:prstGeom>
        </p:spPr>
      </p:pic>
      <p:pic>
        <p:nvPicPr>
          <p:cNvPr id="14" name="图片 13">
            <a:extLst>
              <a:ext uri="{FF2B5EF4-FFF2-40B4-BE49-F238E27FC236}">
                <a16:creationId xmlns:a16="http://schemas.microsoft.com/office/drawing/2014/main" id="{2BCC39F0-558C-48EC-ADD6-B736904AA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1610" y="2105905"/>
            <a:ext cx="2322457" cy="2322457"/>
          </a:xfrm>
          <a:prstGeom prst="rect">
            <a:avLst/>
          </a:prstGeom>
        </p:spPr>
      </p:pic>
      <p:pic>
        <p:nvPicPr>
          <p:cNvPr id="17" name="图片 16">
            <a:extLst>
              <a:ext uri="{FF2B5EF4-FFF2-40B4-BE49-F238E27FC236}">
                <a16:creationId xmlns:a16="http://schemas.microsoft.com/office/drawing/2014/main" id="{9D8F5EE1-0AB0-4D8D-B6AF-C9F79B22AB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7199" y="2105905"/>
            <a:ext cx="2322457" cy="2322457"/>
          </a:xfrm>
          <a:prstGeom prst="rect">
            <a:avLst/>
          </a:prstGeom>
        </p:spPr>
      </p:pic>
    </p:spTree>
    <p:extLst>
      <p:ext uri="{BB962C8B-B14F-4D97-AF65-F5344CB8AC3E}">
        <p14:creationId xmlns:p14="http://schemas.microsoft.com/office/powerpoint/2010/main" val="99964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700726" y="971709"/>
            <a:ext cx="2244347" cy="504008"/>
          </a:xfrm>
        </p:spPr>
        <p:txBody>
          <a:bodyPr>
            <a:normAutofit/>
          </a:bodyPr>
          <a:lstStyle/>
          <a:p>
            <a:r>
              <a:rPr lang="en-US" altLang="zh-CN" sz="2400" b="1" dirty="0"/>
              <a:t>1.</a:t>
            </a:r>
            <a:r>
              <a:rPr lang="zh-CN" altLang="en-US" sz="2400" b="1" dirty="0"/>
              <a:t>团队成员介绍</a:t>
            </a:r>
          </a:p>
        </p:txBody>
      </p:sp>
      <p:sp>
        <p:nvSpPr>
          <p:cNvPr id="10" name="文本框 9"/>
          <p:cNvSpPr txBox="1"/>
          <p:nvPr/>
        </p:nvSpPr>
        <p:spPr>
          <a:xfrm>
            <a:off x="744071" y="2429523"/>
            <a:ext cx="5351930" cy="3447098"/>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分工：</a:t>
            </a:r>
            <a:endParaRPr lang="en-US" altLang="zh-CN" sz="2000" b="1" dirty="0"/>
          </a:p>
          <a:p>
            <a:r>
              <a:rPr lang="zh-CN" altLang="en-US" dirty="0"/>
              <a:t>一开始，因为我们四个都是游戏开发小白，所以刘育麟先写一份简单的策划出来，另外三人在看完初始策划后进行修改，总结出一份策划，也就是我们游戏的雏形。</a:t>
            </a:r>
            <a:endParaRPr lang="en-US" altLang="zh-CN" dirty="0"/>
          </a:p>
          <a:p>
            <a:r>
              <a:rPr lang="en-US" altLang="zh-CN" dirty="0"/>
              <a:t>4</a:t>
            </a:r>
            <a:r>
              <a:rPr lang="zh-CN" altLang="en-US" dirty="0"/>
              <a:t>程序的组成，所以我们是一人负责一关。</a:t>
            </a:r>
            <a:endParaRPr lang="en-US" altLang="zh-CN" dirty="0"/>
          </a:p>
          <a:p>
            <a:pPr marL="285750" indent="-285750">
              <a:buFontTx/>
              <a:buChar char="-"/>
            </a:pPr>
            <a:r>
              <a:rPr lang="zh-CN" altLang="en-US" dirty="0"/>
              <a:t>金逸负责小女孩的卧室</a:t>
            </a:r>
            <a:endParaRPr lang="en-US" altLang="zh-CN" dirty="0"/>
          </a:p>
          <a:p>
            <a:pPr marL="285750" indent="-285750">
              <a:buFontTx/>
              <a:buChar char="-"/>
            </a:pPr>
            <a:r>
              <a:rPr lang="zh-CN" altLang="en-US" dirty="0"/>
              <a:t>刘子仰负责书房</a:t>
            </a:r>
            <a:endParaRPr lang="en-US" altLang="zh-CN" dirty="0"/>
          </a:p>
          <a:p>
            <a:pPr marL="285750" indent="-285750">
              <a:buFontTx/>
              <a:buChar char="-"/>
            </a:pPr>
            <a:r>
              <a:rPr lang="zh-CN" altLang="en-US" dirty="0"/>
              <a:t>刘育麟负责客厅</a:t>
            </a:r>
            <a:endParaRPr lang="en-US" altLang="zh-CN" dirty="0"/>
          </a:p>
          <a:p>
            <a:pPr marL="285750" indent="-285750">
              <a:buFontTx/>
              <a:buChar char="-"/>
            </a:pPr>
            <a:r>
              <a:rPr lang="zh-CN" altLang="en-US" dirty="0"/>
              <a:t>林心鹏负责爸妈的卧室</a:t>
            </a:r>
            <a:endParaRPr lang="en-US" altLang="zh-CN" dirty="0"/>
          </a:p>
          <a:p>
            <a:r>
              <a:rPr lang="zh-CN" altLang="en-US" dirty="0"/>
              <a:t>最后，我们一起将四关合并，整合出最后完整版的游戏，并添加剧情与修改</a:t>
            </a:r>
            <a:r>
              <a:rPr lang="en-US" altLang="zh-CN" dirty="0"/>
              <a:t>bug</a:t>
            </a:r>
            <a:r>
              <a:rPr lang="zh-CN" altLang="en-US" dirty="0"/>
              <a:t>。</a:t>
            </a:r>
            <a:endParaRPr lang="en-US" altLang="zh-CN" dirty="0"/>
          </a:p>
        </p:txBody>
      </p:sp>
      <p:sp>
        <p:nvSpPr>
          <p:cNvPr id="4" name="文本框 9">
            <a:extLst>
              <a:ext uri="{FF2B5EF4-FFF2-40B4-BE49-F238E27FC236}">
                <a16:creationId xmlns:a16="http://schemas.microsoft.com/office/drawing/2014/main" id="{8B1F9471-C994-4A30-958D-DF20A14D4F9A}"/>
              </a:ext>
            </a:extLst>
          </p:cNvPr>
          <p:cNvSpPr txBox="1"/>
          <p:nvPr/>
        </p:nvSpPr>
        <p:spPr>
          <a:xfrm>
            <a:off x="6146934" y="1998636"/>
            <a:ext cx="5351929" cy="4308872"/>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困难：</a:t>
            </a:r>
            <a:endParaRPr lang="en-US" altLang="zh-CN" sz="2000" b="1" dirty="0"/>
          </a:p>
          <a:p>
            <a:pPr marL="342900" indent="-342900">
              <a:buAutoNum type="arabicPeriod"/>
            </a:pPr>
            <a:r>
              <a:rPr lang="zh-CN" altLang="en-US" dirty="0"/>
              <a:t>因为编辑器仍处于开发阶段，所以我们常常设计到一半就突然闪退，所以都养成了随手保存的优良习惯（笑</a:t>
            </a:r>
            <a:endParaRPr lang="en-US" altLang="zh-CN" dirty="0"/>
          </a:p>
          <a:p>
            <a:pPr marL="342900" indent="-342900">
              <a:buAutoNum type="arabicPeriod"/>
            </a:pPr>
            <a:r>
              <a:rPr lang="zh-CN" altLang="en-US" dirty="0"/>
              <a:t>我们四个都是没接触过游戏开发的人，所以一开始的起步非常慢，常常是脚本不会写、</a:t>
            </a:r>
            <a:r>
              <a:rPr lang="en-US" altLang="zh-CN" dirty="0"/>
              <a:t>UI</a:t>
            </a:r>
            <a:r>
              <a:rPr lang="zh-CN" altLang="en-US" dirty="0"/>
              <a:t>不会做的情况，光搭一个房间就需要一整天的时间来学习怎么搭建。</a:t>
            </a:r>
            <a:endParaRPr lang="en-US" altLang="zh-CN" dirty="0"/>
          </a:p>
          <a:p>
            <a:pPr marL="342900" indent="-342900">
              <a:buAutoNum type="arabicPeriod"/>
            </a:pPr>
            <a:r>
              <a:rPr lang="zh-CN" altLang="en-US" dirty="0"/>
              <a:t>没有美术基础，缺美工，美术资源有限。</a:t>
            </a:r>
            <a:endParaRPr lang="en-US" altLang="zh-CN" dirty="0"/>
          </a:p>
          <a:p>
            <a:pPr marL="342900" indent="-342900">
              <a:buAutoNum type="arabicPeriod"/>
            </a:pPr>
            <a:r>
              <a:rPr lang="zh-CN" altLang="en-US" dirty="0"/>
              <a:t>恰逢考试周，时间紧迫。</a:t>
            </a:r>
            <a:endParaRPr lang="en-US" altLang="zh-CN" dirty="0"/>
          </a:p>
          <a:p>
            <a:pPr marL="285750" indent="-285750">
              <a:buFont typeface="Arial" panose="020B0604020202020204" pitchFamily="34" charset="0"/>
              <a:buChar char="•"/>
            </a:pPr>
            <a:r>
              <a:rPr lang="zh-CN" altLang="en-US" sz="2000" b="1" dirty="0"/>
              <a:t>收获：</a:t>
            </a:r>
            <a:endParaRPr lang="en-US" altLang="zh-CN" sz="2000" b="1" dirty="0"/>
          </a:p>
          <a:p>
            <a:pPr marL="342900" indent="-342900">
              <a:buAutoNum type="arabicPeriod"/>
            </a:pPr>
            <a:r>
              <a:rPr lang="en-US" altLang="zh-CN" dirty="0"/>
              <a:t>Lua</a:t>
            </a:r>
            <a:r>
              <a:rPr lang="zh-CN" altLang="en-US" dirty="0"/>
              <a:t>语言从入门到入土</a:t>
            </a:r>
            <a:endParaRPr lang="en-US" altLang="zh-CN" dirty="0"/>
          </a:p>
          <a:p>
            <a:pPr marL="342900" indent="-342900">
              <a:buAutoNum type="arabicPeriod"/>
            </a:pPr>
            <a:r>
              <a:rPr lang="zh-CN" altLang="en-US" dirty="0"/>
              <a:t>对游戏开发的迭代过程有一定的了解</a:t>
            </a:r>
            <a:endParaRPr lang="en-US" altLang="zh-CN" dirty="0"/>
          </a:p>
          <a:p>
            <a:pPr marL="342900" indent="-342900">
              <a:buAutoNum type="arabicPeriod"/>
            </a:pPr>
            <a:r>
              <a:rPr lang="zh-CN" altLang="en-US" dirty="0"/>
              <a:t>对游戏设计以及模型、脚本、动画等等有了基础的认知</a:t>
            </a:r>
            <a:endParaRPr lang="en-US" altLang="zh-CN" dirty="0"/>
          </a:p>
        </p:txBody>
      </p:sp>
    </p:spTree>
    <p:extLst>
      <p:ext uri="{BB962C8B-B14F-4D97-AF65-F5344CB8AC3E}">
        <p14:creationId xmlns:p14="http://schemas.microsoft.com/office/powerpoint/2010/main" val="410754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4950062" y="3378969"/>
            <a:ext cx="2247443" cy="663166"/>
          </a:xfrm>
        </p:spPr>
        <p:txBody>
          <a:bodyPr>
            <a:normAutofit/>
          </a:bodyPr>
          <a:lstStyle/>
          <a:p>
            <a:r>
              <a:rPr lang="en-US" altLang="zh-CN" b="1" dirty="0">
                <a:solidFill>
                  <a:schemeClr val="bg1"/>
                </a:solidFill>
                <a:latin typeface="华文琥珀" panose="02010800040101010101" pitchFamily="2" charset="-122"/>
                <a:ea typeface="华文琥珀" panose="02010800040101010101" pitchFamily="2" charset="-122"/>
              </a:rPr>
              <a:t>2.</a:t>
            </a:r>
            <a:r>
              <a:rPr lang="zh-CN" altLang="en-US" b="1" dirty="0">
                <a:solidFill>
                  <a:schemeClr val="bg1"/>
                </a:solidFill>
                <a:latin typeface="华文琥珀" panose="02010800040101010101" pitchFamily="2" charset="-122"/>
                <a:ea typeface="华文琥珀" panose="02010800040101010101" pitchFamily="2" charset="-122"/>
              </a:rPr>
              <a:t>游戏介绍</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460" y="3873515"/>
            <a:ext cx="1820473" cy="1024016"/>
          </a:xfrm>
          <a:prstGeom prst="rect">
            <a:avLst/>
          </a:prstGeom>
        </p:spPr>
      </p:pic>
    </p:spTree>
    <p:extLst>
      <p:ext uri="{BB962C8B-B14F-4D97-AF65-F5344CB8AC3E}">
        <p14:creationId xmlns:p14="http://schemas.microsoft.com/office/powerpoint/2010/main" val="297613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700726" y="971709"/>
            <a:ext cx="2244347" cy="504008"/>
          </a:xfrm>
        </p:spPr>
        <p:txBody>
          <a:bodyPr>
            <a:normAutofit/>
          </a:bodyPr>
          <a:lstStyle/>
          <a:p>
            <a:r>
              <a:rPr lang="en-US" altLang="zh-CN" sz="2400" b="1" dirty="0"/>
              <a:t>2.</a:t>
            </a:r>
            <a:r>
              <a:rPr lang="zh-CN" altLang="en-US" sz="2400" b="1" dirty="0"/>
              <a:t>游戏介绍</a:t>
            </a:r>
          </a:p>
        </p:txBody>
      </p:sp>
      <p:sp>
        <p:nvSpPr>
          <p:cNvPr id="10" name="文本框 9"/>
          <p:cNvSpPr txBox="1"/>
          <p:nvPr/>
        </p:nvSpPr>
        <p:spPr>
          <a:xfrm>
            <a:off x="2824682" y="2609258"/>
            <a:ext cx="1113577" cy="369332"/>
          </a:xfrm>
          <a:prstGeom prst="rect">
            <a:avLst/>
          </a:prstGeom>
          <a:noFill/>
        </p:spPr>
        <p:txBody>
          <a:bodyPr wrap="square" rtlCol="0">
            <a:spAutoFit/>
          </a:bodyPr>
          <a:lstStyle/>
          <a:p>
            <a:r>
              <a:rPr lang="zh-CN" altLang="en-US" dirty="0"/>
              <a:t>背景故事：</a:t>
            </a:r>
          </a:p>
        </p:txBody>
      </p:sp>
      <p:sp>
        <p:nvSpPr>
          <p:cNvPr id="5" name="圆角矩形 4"/>
          <p:cNvSpPr/>
          <p:nvPr/>
        </p:nvSpPr>
        <p:spPr>
          <a:xfrm>
            <a:off x="4264182" y="2609258"/>
            <a:ext cx="4970353" cy="3322622"/>
          </a:xfrm>
          <a:prstGeom prst="roundRect">
            <a:avLst/>
          </a:prstGeom>
          <a:solidFill>
            <a:srgbClr val="9184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Aries</a:t>
            </a:r>
            <a:r>
              <a:rPr lang="zh-CN" altLang="en-US" dirty="0"/>
              <a:t>在一间陌生的房间里醒来，除了自己的名字和家庭，她失去了大部分的记忆。为了寻找父母和记忆，在不断重复的走廊中，</a:t>
            </a:r>
            <a:r>
              <a:rPr lang="en-US" altLang="zh-CN" dirty="0"/>
              <a:t>Aries</a:t>
            </a:r>
            <a:r>
              <a:rPr lang="zh-CN" altLang="en-US" dirty="0"/>
              <a:t>调查了一个个熟悉的房间，遭遇了一系列怪异的事件，并逐渐发现了陌生的真相</a:t>
            </a:r>
            <a:r>
              <a:rPr lang="en-US" altLang="zh-CN" dirty="0"/>
              <a:t>……</a:t>
            </a:r>
          </a:p>
        </p:txBody>
      </p:sp>
    </p:spTree>
    <p:extLst>
      <p:ext uri="{BB962C8B-B14F-4D97-AF65-F5344CB8AC3E}">
        <p14:creationId xmlns:p14="http://schemas.microsoft.com/office/powerpoint/2010/main" val="3934420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700726" y="971709"/>
            <a:ext cx="2244347" cy="504008"/>
          </a:xfrm>
        </p:spPr>
        <p:txBody>
          <a:bodyPr>
            <a:normAutofit/>
          </a:bodyPr>
          <a:lstStyle/>
          <a:p>
            <a:r>
              <a:rPr lang="en-US" altLang="zh-CN" sz="2400" b="1" dirty="0"/>
              <a:t>2.</a:t>
            </a:r>
            <a:r>
              <a:rPr lang="zh-CN" altLang="en-US" sz="2400" b="1" dirty="0"/>
              <a:t>游戏介绍</a:t>
            </a:r>
          </a:p>
        </p:txBody>
      </p:sp>
      <p:sp>
        <p:nvSpPr>
          <p:cNvPr id="3" name="文本框 2">
            <a:extLst>
              <a:ext uri="{FF2B5EF4-FFF2-40B4-BE49-F238E27FC236}">
                <a16:creationId xmlns:a16="http://schemas.microsoft.com/office/drawing/2014/main" id="{242C2A08-2490-44C6-9E69-6C582EAD7833}"/>
              </a:ext>
            </a:extLst>
          </p:cNvPr>
          <p:cNvSpPr txBox="1"/>
          <p:nvPr/>
        </p:nvSpPr>
        <p:spPr>
          <a:xfrm>
            <a:off x="1149292" y="2626056"/>
            <a:ext cx="9593934" cy="2308324"/>
          </a:xfrm>
          <a:prstGeom prst="rect">
            <a:avLst/>
          </a:prstGeom>
          <a:noFill/>
        </p:spPr>
        <p:txBody>
          <a:bodyPr wrap="square" rtlCol="0">
            <a:spAutoFit/>
          </a:bodyPr>
          <a:lstStyle/>
          <a:p>
            <a:r>
              <a:rPr lang="zh-CN" altLang="en-US" dirty="0"/>
              <a:t>游戏名称：</a:t>
            </a:r>
            <a:r>
              <a:rPr lang="en-US" altLang="zh-CN" dirty="0"/>
              <a:t>Who is Aries?</a:t>
            </a:r>
          </a:p>
          <a:p>
            <a:r>
              <a:rPr lang="zh-CN" altLang="en-US" dirty="0"/>
              <a:t>游戏类型：恐怖解密</a:t>
            </a:r>
            <a:endParaRPr lang="en-US" altLang="zh-CN" dirty="0"/>
          </a:p>
          <a:p>
            <a:r>
              <a:rPr lang="zh-CN" altLang="en-US" dirty="0"/>
              <a:t>美术风格：因为没有美工所以就尽量用灯光效果和场景布置来塑造恐怖氛围</a:t>
            </a:r>
            <a:endParaRPr lang="en-US" altLang="zh-CN" dirty="0"/>
          </a:p>
          <a:p>
            <a:r>
              <a:rPr lang="zh-CN" altLang="en-US" dirty="0"/>
              <a:t>核心玩法：在地图上不同区域设置机关和迷题，通过玩家与地图物件进行互动推动剧情、触发</a:t>
            </a:r>
            <a:r>
              <a:rPr lang="en-US" altLang="zh-CN" dirty="0"/>
              <a:t>jump scare</a:t>
            </a:r>
            <a:r>
              <a:rPr lang="zh-CN" altLang="en-US" dirty="0"/>
              <a:t>机关以及获得线索、解开谜题来进入下一个关卡。游戏中，房间分布在走廊两侧，玩家将重复在一条走廊里移动，进入房间，是类似于“无尽回廊”的设计。每次完成一个关卡后，玩家将会回到初始进入走廊的位置，并且开启下一个房间的门，每完成一关就会获得关于游戏真相的线索和暗示，最后一关解密完成后将最终揭示游戏的真相。</a:t>
            </a:r>
          </a:p>
        </p:txBody>
      </p:sp>
    </p:spTree>
    <p:extLst>
      <p:ext uri="{BB962C8B-B14F-4D97-AF65-F5344CB8AC3E}">
        <p14:creationId xmlns:p14="http://schemas.microsoft.com/office/powerpoint/2010/main" val="2243976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700726" y="971709"/>
            <a:ext cx="2244347" cy="504008"/>
          </a:xfrm>
        </p:spPr>
        <p:txBody>
          <a:bodyPr>
            <a:normAutofit/>
          </a:bodyPr>
          <a:lstStyle/>
          <a:p>
            <a:r>
              <a:rPr lang="en-US" altLang="zh-CN" sz="2400" b="1" dirty="0"/>
              <a:t>2.</a:t>
            </a:r>
            <a:r>
              <a:rPr lang="zh-CN" altLang="en-US" sz="2400" b="1" dirty="0"/>
              <a:t>游戏介绍</a:t>
            </a:r>
          </a:p>
        </p:txBody>
      </p:sp>
      <p:sp>
        <p:nvSpPr>
          <p:cNvPr id="3" name="文本框 2">
            <a:extLst>
              <a:ext uri="{FF2B5EF4-FFF2-40B4-BE49-F238E27FC236}">
                <a16:creationId xmlns:a16="http://schemas.microsoft.com/office/drawing/2014/main" id="{242C2A08-2490-44C6-9E69-6C582EAD7833}"/>
              </a:ext>
            </a:extLst>
          </p:cNvPr>
          <p:cNvSpPr txBox="1"/>
          <p:nvPr/>
        </p:nvSpPr>
        <p:spPr>
          <a:xfrm>
            <a:off x="1073092" y="2511756"/>
            <a:ext cx="9593934" cy="3970318"/>
          </a:xfrm>
          <a:prstGeom prst="rect">
            <a:avLst/>
          </a:prstGeom>
          <a:noFill/>
        </p:spPr>
        <p:txBody>
          <a:bodyPr wrap="square" rtlCol="0">
            <a:spAutoFit/>
          </a:bodyPr>
          <a:lstStyle/>
          <a:p>
            <a:r>
              <a:rPr lang="zh-CN" altLang="en-US" dirty="0"/>
              <a:t>灵感来源：这次主题是“复制”，最容易想到的就是制作物体的复制品，而在电脑上操作就是</a:t>
            </a:r>
            <a:r>
              <a:rPr lang="en-US" altLang="zh-CN" dirty="0"/>
              <a:t>control c/v</a:t>
            </a:r>
            <a:r>
              <a:rPr lang="zh-CN" altLang="en-US" dirty="0"/>
              <a:t>。除此之外还可以是场景、事件的复制。而这种题材的电影有很多，比如</a:t>
            </a:r>
            <a:r>
              <a:rPr lang="en-US" altLang="zh-CN" dirty="0"/>
              <a:t>《</a:t>
            </a:r>
            <a:r>
              <a:rPr lang="zh-CN" altLang="en-US" dirty="0"/>
              <a:t>恐怖游轮</a:t>
            </a:r>
            <a:r>
              <a:rPr lang="en-US" altLang="zh-CN" dirty="0"/>
              <a:t>》</a:t>
            </a:r>
            <a:r>
              <a:rPr lang="zh-CN" altLang="en-US" dirty="0"/>
              <a:t>等，而在</a:t>
            </a:r>
            <a:r>
              <a:rPr lang="en-US" altLang="zh-CN" dirty="0"/>
              <a:t>《</a:t>
            </a:r>
            <a:r>
              <a:rPr lang="zh-CN" altLang="en-US" dirty="0"/>
              <a:t>寂静岭</a:t>
            </a:r>
            <a:r>
              <a:rPr lang="en-US" altLang="zh-CN" dirty="0"/>
              <a:t>》</a:t>
            </a:r>
            <a:r>
              <a:rPr lang="zh-CN" altLang="en-US" dirty="0"/>
              <a:t>等游戏中也有类似的剧情。在有限的美术资源下，通过</a:t>
            </a:r>
            <a:r>
              <a:rPr lang="en-US" altLang="zh-CN" dirty="0" err="1"/>
              <a:t>bgm</a:t>
            </a:r>
            <a:r>
              <a:rPr lang="zh-CN" altLang="en-US" dirty="0"/>
              <a:t>和环境布置来塑造心理恐怖氛围是我们讨论下来可行性比较高的方案，因此就决定做恐怖解密游戏。</a:t>
            </a:r>
            <a:endParaRPr lang="en-US" altLang="zh-CN" dirty="0"/>
          </a:p>
          <a:p>
            <a:r>
              <a:rPr lang="en-US" altLang="zh-CN" dirty="0"/>
              <a:t>3</a:t>
            </a:r>
          </a:p>
          <a:p>
            <a:r>
              <a:rPr lang="zh-CN" altLang="en-US" dirty="0"/>
              <a:t>而关于人的复制的想法则是来源于社会上关于克隆人和仿生人的争议，从而引发了一些思考：如果复制人的技术（包括仿生人、克隆人等）出现了，人类会以什么目的去研究和使用这种技术？复制人在人类社会中的身份又会是什么样的？复制人与被复制的人的关系会是如何？</a:t>
            </a:r>
            <a:r>
              <a:rPr lang="en-US" altLang="zh-CN" dirty="0"/>
              <a:t>HIMEHINA</a:t>
            </a:r>
            <a:r>
              <a:rPr lang="zh-CN" altLang="en-US" dirty="0"/>
              <a:t>的</a:t>
            </a:r>
            <a:r>
              <a:rPr lang="en-US" altLang="zh-CN" dirty="0"/>
              <a:t>《</a:t>
            </a:r>
            <a:r>
              <a:rPr lang="zh-CN" altLang="en-US" dirty="0"/>
              <a:t>琥珀の身体</a:t>
            </a:r>
            <a:r>
              <a:rPr lang="en-US" altLang="zh-CN" dirty="0"/>
              <a:t>》</a:t>
            </a:r>
            <a:r>
              <a:rPr lang="zh-CN" altLang="en-US" dirty="0"/>
              <a:t>也提供了一些灵感，从复制人的角度出发，人类是什么样的？他们的意识是独立于被复制人而存在还是和其他部分一样是复制品？复刻记忆与思维结构是否就能复制一个相同的意识？复制是否可以做到替代？</a:t>
            </a:r>
            <a:endParaRPr lang="en-US" altLang="zh-CN" dirty="0"/>
          </a:p>
          <a:p>
            <a:r>
              <a:rPr lang="zh-CN" altLang="en-US" dirty="0"/>
              <a:t>游戏里的一次次重复，既是主角“</a:t>
            </a:r>
            <a:r>
              <a:rPr lang="en-US" altLang="zh-CN" dirty="0"/>
              <a:t>Aries</a:t>
            </a:r>
            <a:r>
              <a:rPr lang="zh-CN" altLang="en-US" dirty="0"/>
              <a:t>”一步步找回记忆、发掘真相的过程，也是她将自己与原</a:t>
            </a:r>
            <a:r>
              <a:rPr lang="en-US" altLang="zh-CN" dirty="0"/>
              <a:t>Aries</a:t>
            </a:r>
            <a:r>
              <a:rPr lang="zh-CN" altLang="en-US" dirty="0"/>
              <a:t>独立出来的过程，还是探讨的复制人的问题一步步深入的过程。在游戏过程中时常闪现的“看不清脸的小女孩”可以看作是随记忆一同产生的原</a:t>
            </a:r>
            <a:r>
              <a:rPr lang="en-US" altLang="zh-CN" dirty="0"/>
              <a:t>Aries</a:t>
            </a:r>
            <a:r>
              <a:rPr lang="zh-CN" altLang="en-US" dirty="0"/>
              <a:t>的意识片段这一意象。</a:t>
            </a:r>
            <a:endParaRPr lang="en-US" altLang="zh-CN" dirty="0"/>
          </a:p>
        </p:txBody>
      </p:sp>
    </p:spTree>
    <p:extLst>
      <p:ext uri="{BB962C8B-B14F-4D97-AF65-F5344CB8AC3E}">
        <p14:creationId xmlns:p14="http://schemas.microsoft.com/office/powerpoint/2010/main" val="8336070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TotalTime>
  <Words>1377</Words>
  <Application>Microsoft Office PowerPoint</Application>
  <PresentationFormat>宽屏</PresentationFormat>
  <Paragraphs>75</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等线</vt:lpstr>
      <vt:lpstr>等线 Light</vt:lpstr>
      <vt:lpstr>华文琥珀</vt:lpstr>
      <vt:lpstr>Arial</vt:lpstr>
      <vt:lpstr>Office 主题​​</vt:lpstr>
      <vt:lpstr>达芬奇游戏创作大赛</vt:lpstr>
      <vt:lpstr>目录</vt:lpstr>
      <vt:lpstr>1.团队成员介绍</vt:lpstr>
      <vt:lpstr>1.团队成员介绍</vt:lpstr>
      <vt:lpstr>1.团队成员介绍</vt:lpstr>
      <vt:lpstr>2.游戏介绍</vt:lpstr>
      <vt:lpstr>2.游戏介绍</vt:lpstr>
      <vt:lpstr>2.游戏介绍</vt:lpstr>
      <vt:lpstr>2.游戏介绍</vt:lpstr>
      <vt:lpstr>3.游戏展示</vt:lpstr>
      <vt:lpstr>3.游戏内容展示</vt:lpstr>
      <vt:lpstr>3.游戏内容展示</vt:lpstr>
      <vt:lpstr>3.游戏内容展示</vt:lpstr>
      <vt:lpstr>3.游戏内容展示</vt:lpstr>
      <vt:lpstr>4.自由发挥</vt:lpstr>
      <vt:lpstr>4.自由发挥</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达芬奇计划游戏创作大赛</dc:title>
  <dc:creator>Administrator</dc:creator>
  <cp:lastModifiedBy>金逸</cp:lastModifiedBy>
  <cp:revision>45</cp:revision>
  <dcterms:created xsi:type="dcterms:W3CDTF">2020-06-29T03:36:48Z</dcterms:created>
  <dcterms:modified xsi:type="dcterms:W3CDTF">2020-08-21T08:28:19Z</dcterms:modified>
</cp:coreProperties>
</file>